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2"/>
  </p:sldMasterIdLst>
  <p:sldIdLst>
    <p:sldId id="256" r:id="rId3"/>
    <p:sldId id="257" r:id="rId4"/>
    <p:sldId id="260" r:id="rId5"/>
    <p:sldId id="277" r:id="rId6"/>
    <p:sldId id="278" r:id="rId7"/>
    <p:sldId id="279" r:id="rId8"/>
    <p:sldId id="265" r:id="rId9"/>
    <p:sldId id="266" r:id="rId10"/>
    <p:sldId id="267" r:id="rId11"/>
    <p:sldId id="280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81" r:id="rId21"/>
    <p:sldId id="282" r:id="rId22"/>
    <p:sldId id="283" r:id="rId23"/>
    <p:sldId id="284" r:id="rId24"/>
    <p:sldId id="285" r:id="rId25"/>
    <p:sldId id="286" r:id="rId26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45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90" autoAdjust="0"/>
    <p:restoredTop sz="98325" autoAdjust="0"/>
  </p:normalViewPr>
  <p:slideViewPr>
    <p:cSldViewPr snapToGrid="0">
      <p:cViewPr varScale="1">
        <p:scale>
          <a:sx n="77" d="100"/>
          <a:sy n="77" d="100"/>
        </p:scale>
        <p:origin x="-246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ubTitle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subTitle"/>
          </p:nvPr>
        </p:nvSpPr>
        <p:spPr>
          <a:xfrm>
            <a:off x="1154880" y="973800"/>
            <a:ext cx="8760960" cy="3277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13892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712260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712260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body"/>
          </p:nvPr>
        </p:nvSpPr>
        <p:spPr>
          <a:xfrm>
            <a:off x="413892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7" name="PlaceHolder 7"/>
          <p:cNvSpPr>
            <a:spLocks noGrp="1"/>
          </p:cNvSpPr>
          <p:nvPr>
            <p:ph type="body"/>
          </p:nvPr>
        </p:nvSpPr>
        <p:spPr>
          <a:xfrm>
            <a:off x="115488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subTitle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subTitle"/>
          </p:nvPr>
        </p:nvSpPr>
        <p:spPr>
          <a:xfrm>
            <a:off x="1154880" y="973800"/>
            <a:ext cx="8760960" cy="3277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3416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1154880" y="4388040"/>
            <a:ext cx="88254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677200" y="260352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67720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5" name="PlaceHolder 5"/>
          <p:cNvSpPr>
            <a:spLocks noGrp="1"/>
          </p:cNvSpPr>
          <p:nvPr>
            <p:ph type="body"/>
          </p:nvPr>
        </p:nvSpPr>
        <p:spPr>
          <a:xfrm>
            <a:off x="1154880" y="4388040"/>
            <a:ext cx="43066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115488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13892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7122600" y="260352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body"/>
          </p:nvPr>
        </p:nvSpPr>
        <p:spPr>
          <a:xfrm>
            <a:off x="712260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1" name="PlaceHolder 6"/>
          <p:cNvSpPr>
            <a:spLocks noGrp="1"/>
          </p:cNvSpPr>
          <p:nvPr>
            <p:ph type="body"/>
          </p:nvPr>
        </p:nvSpPr>
        <p:spPr>
          <a:xfrm>
            <a:off x="413892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2" name="PlaceHolder 7"/>
          <p:cNvSpPr>
            <a:spLocks noGrp="1"/>
          </p:cNvSpPr>
          <p:nvPr>
            <p:ph type="body"/>
          </p:nvPr>
        </p:nvSpPr>
        <p:spPr>
          <a:xfrm>
            <a:off x="1154880" y="4388040"/>
            <a:ext cx="284148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" name="CustomShape 2"/>
          <p:cNvSpPr/>
          <p:nvPr/>
        </p:nvSpPr>
        <p:spPr>
          <a:xfrm>
            <a:off x="0" y="2666880"/>
            <a:ext cx="4190760" cy="4190760"/>
          </a:xfrm>
          <a:prstGeom prst="ellipse">
            <a:avLst/>
          </a:prstGeom>
          <a:gradFill>
            <a:gsLst>
              <a:gs pos="0">
                <a:schemeClr val="accent5">
                  <a:alpha val="11000"/>
                </a:schemeClr>
              </a:gs>
              <a:gs pos="36000">
                <a:schemeClr val="accent5">
                  <a:alpha val="10000"/>
                </a:schemeClr>
              </a:gs>
              <a:gs pos="75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2895480"/>
            <a:ext cx="2361960" cy="2361960"/>
          </a:xfrm>
          <a:prstGeom prst="ellipse">
            <a:avLst/>
          </a:prstGeom>
          <a:gradFill>
            <a:gsLst>
              <a:gs pos="0">
                <a:schemeClr val="accent5">
                  <a:alpha val="8000"/>
                </a:schemeClr>
              </a:gs>
              <a:gs pos="3600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8609040" y="5867280"/>
            <a:ext cx="990360" cy="990360"/>
          </a:xfrm>
          <a:prstGeom prst="ellipse">
            <a:avLst/>
          </a:prstGeom>
          <a:gradFill>
            <a:gsLst>
              <a:gs pos="0">
                <a:schemeClr val="accent5">
                  <a:alpha val="14000"/>
                </a:schemeClr>
              </a:gs>
              <a:gs pos="36000">
                <a:schemeClr val="accent5">
                  <a:alpha val="7000"/>
                </a:schemeClr>
              </a:gs>
              <a:gs pos="66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7999560" y="8640"/>
            <a:ext cx="1599840" cy="1599840"/>
          </a:xfrm>
          <a:prstGeom prst="ellipse">
            <a:avLst/>
          </a:prstGeom>
          <a:gradFill>
            <a:gsLst>
              <a:gs pos="0">
                <a:schemeClr val="accent5">
                  <a:alpha val="14000"/>
                </a:schemeClr>
              </a:gs>
              <a:gs pos="36000">
                <a:schemeClr val="accent5">
                  <a:alpha val="7000"/>
                </a:schemeClr>
              </a:gs>
              <a:gs pos="73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 rot="21010200">
            <a:off x="8490960" y="1797480"/>
            <a:ext cx="3299040" cy="440640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459360" y="1866240"/>
            <a:ext cx="11277360" cy="4533480"/>
          </a:xfrm>
          <a:custGeom>
            <a:avLst/>
            <a:gdLst/>
            <a:ahLst/>
            <a:cxnLst/>
            <a:rect l="l" t="t" r="r" b="b"/>
            <a:pathLst>
              <a:path w="7104" h="2856">
                <a:moveTo>
                  <a:pt x="0" y="0"/>
                </a:moveTo>
                <a:lnTo>
                  <a:pt x="0" y="2856"/>
                </a:lnTo>
                <a:lnTo>
                  <a:pt x="7104" y="2856"/>
                </a:lnTo>
                <a:lnTo>
                  <a:pt x="7104" y="1"/>
                </a:lnTo>
                <a:lnTo>
                  <a:pt x="7104" y="1"/>
                </a:lnTo>
                <a:lnTo>
                  <a:pt x="6943" y="26"/>
                </a:lnTo>
                <a:lnTo>
                  <a:pt x="6782" y="50"/>
                </a:lnTo>
                <a:lnTo>
                  <a:pt x="6621" y="73"/>
                </a:lnTo>
                <a:lnTo>
                  <a:pt x="6459" y="93"/>
                </a:lnTo>
                <a:lnTo>
                  <a:pt x="6298" y="113"/>
                </a:lnTo>
                <a:lnTo>
                  <a:pt x="6136" y="132"/>
                </a:lnTo>
                <a:lnTo>
                  <a:pt x="5976" y="148"/>
                </a:lnTo>
                <a:lnTo>
                  <a:pt x="5814" y="163"/>
                </a:lnTo>
                <a:lnTo>
                  <a:pt x="5653" y="177"/>
                </a:lnTo>
                <a:lnTo>
                  <a:pt x="5494" y="189"/>
                </a:lnTo>
                <a:lnTo>
                  <a:pt x="5334" y="201"/>
                </a:lnTo>
                <a:lnTo>
                  <a:pt x="5175" y="211"/>
                </a:lnTo>
                <a:lnTo>
                  <a:pt x="5017" y="219"/>
                </a:lnTo>
                <a:lnTo>
                  <a:pt x="4859" y="227"/>
                </a:lnTo>
                <a:lnTo>
                  <a:pt x="4703" y="234"/>
                </a:lnTo>
                <a:lnTo>
                  <a:pt x="4548" y="239"/>
                </a:lnTo>
                <a:lnTo>
                  <a:pt x="4393" y="243"/>
                </a:lnTo>
                <a:lnTo>
                  <a:pt x="4240" y="247"/>
                </a:lnTo>
                <a:lnTo>
                  <a:pt x="4088" y="249"/>
                </a:lnTo>
                <a:lnTo>
                  <a:pt x="3937" y="251"/>
                </a:lnTo>
                <a:lnTo>
                  <a:pt x="3788" y="252"/>
                </a:lnTo>
                <a:lnTo>
                  <a:pt x="3640" y="251"/>
                </a:lnTo>
                <a:lnTo>
                  <a:pt x="3494" y="251"/>
                </a:lnTo>
                <a:lnTo>
                  <a:pt x="3349" y="249"/>
                </a:lnTo>
                <a:lnTo>
                  <a:pt x="3207" y="246"/>
                </a:lnTo>
                <a:lnTo>
                  <a:pt x="3066" y="243"/>
                </a:lnTo>
                <a:lnTo>
                  <a:pt x="2928" y="240"/>
                </a:lnTo>
                <a:lnTo>
                  <a:pt x="2791" y="235"/>
                </a:lnTo>
                <a:lnTo>
                  <a:pt x="2656" y="230"/>
                </a:lnTo>
                <a:lnTo>
                  <a:pt x="2524" y="225"/>
                </a:lnTo>
                <a:lnTo>
                  <a:pt x="2266" y="212"/>
                </a:lnTo>
                <a:lnTo>
                  <a:pt x="2019" y="198"/>
                </a:lnTo>
                <a:lnTo>
                  <a:pt x="1782" y="183"/>
                </a:lnTo>
                <a:lnTo>
                  <a:pt x="1557" y="167"/>
                </a:lnTo>
                <a:lnTo>
                  <a:pt x="1343" y="150"/>
                </a:lnTo>
                <a:lnTo>
                  <a:pt x="1144" y="132"/>
                </a:lnTo>
                <a:lnTo>
                  <a:pt x="957" y="114"/>
                </a:lnTo>
                <a:lnTo>
                  <a:pt x="785" y="96"/>
                </a:lnTo>
                <a:lnTo>
                  <a:pt x="627" y="79"/>
                </a:lnTo>
                <a:lnTo>
                  <a:pt x="487" y="63"/>
                </a:lnTo>
                <a:lnTo>
                  <a:pt x="361" y="48"/>
                </a:lnTo>
                <a:lnTo>
                  <a:pt x="254" y="35"/>
                </a:lnTo>
                <a:lnTo>
                  <a:pt x="165" y="23"/>
                </a:lnTo>
                <a:lnTo>
                  <a:pt x="42" y="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0" y="1440"/>
            <a:ext cx="12191760" cy="6856200"/>
          </a:xfrm>
          <a:custGeom>
            <a:avLst/>
            <a:gdLst/>
            <a:ahLst/>
            <a:cxnLst/>
            <a:rect l="l" t="t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10" hidden="1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0" name="Picture 8"/>
          <p:cNvPicPr/>
          <p:nvPr/>
        </p:nvPicPr>
        <p:blipFill>
          <a:blip r:embed="rId15"/>
          <a:stretch/>
        </p:blipFill>
        <p:spPr>
          <a:xfrm>
            <a:off x="0" y="0"/>
            <a:ext cx="12191760" cy="6860880"/>
          </a:xfrm>
          <a:prstGeom prst="rect">
            <a:avLst/>
          </a:prstGeom>
          <a:ln>
            <a:noFill/>
          </a:ln>
        </p:spPr>
      </p:pic>
      <p:sp>
        <p:nvSpPr>
          <p:cNvPr id="11" name="CustomShape 11" hidden="1"/>
          <p:cNvSpPr/>
          <p:nvPr/>
        </p:nvSpPr>
        <p:spPr>
          <a:xfrm>
            <a:off x="11219760" y="6657840"/>
            <a:ext cx="9716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700" b="0" strike="noStrike" spc="-1">
                <a:solidFill>
                  <a:srgbClr val="DC5F00"/>
                </a:solidFill>
                <a:latin typeface="AGReverance"/>
              </a:rPr>
              <a:t>© Полшкова В.В., 2018</a:t>
            </a:r>
            <a:endParaRPr lang="en-US" sz="700" b="0" strike="noStrike" spc="-1">
              <a:latin typeface="Arial"/>
            </a:endParaRPr>
          </a:p>
        </p:txBody>
      </p:sp>
      <p:pic>
        <p:nvPicPr>
          <p:cNvPr id="12" name="Picture 12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1118" t="4465" r="4672" b="8755"/>
          <a:stretch/>
        </p:blipFill>
        <p:spPr>
          <a:xfrm>
            <a:off x="707760" y="4966200"/>
            <a:ext cx="2337840" cy="1619640"/>
          </a:xfrm>
          <a:prstGeom prst="rect">
            <a:avLst/>
          </a:prstGeom>
          <a:ln>
            <a:noFill/>
          </a:ln>
        </p:spPr>
      </p:pic>
      <p:sp>
        <p:nvSpPr>
          <p:cNvPr id="13" name="CustomShape 12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" name="CustomShape 13"/>
          <p:cNvSpPr/>
          <p:nvPr/>
        </p:nvSpPr>
        <p:spPr>
          <a:xfrm>
            <a:off x="0" y="1440"/>
            <a:ext cx="12191760" cy="6856200"/>
          </a:xfrm>
          <a:custGeom>
            <a:avLst/>
            <a:gdLst/>
            <a:ahLst/>
            <a:cxnLst/>
            <a:rect l="l" t="t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" name="Picture 8"/>
          <p:cNvPicPr/>
          <p:nvPr/>
        </p:nvPicPr>
        <p:blipFill>
          <a:blip r:embed="rId15"/>
          <a:stretch/>
        </p:blipFill>
        <p:spPr>
          <a:xfrm>
            <a:off x="0" y="0"/>
            <a:ext cx="12191760" cy="6860880"/>
          </a:xfrm>
          <a:prstGeom prst="rect">
            <a:avLst/>
          </a:prstGeom>
          <a:ln>
            <a:noFill/>
          </a:ln>
        </p:spPr>
      </p:pic>
      <p:pic>
        <p:nvPicPr>
          <p:cNvPr id="16" name="Picture 8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/>
        </p:blipFill>
        <p:spPr>
          <a:xfrm>
            <a:off x="8701920" y="212040"/>
            <a:ext cx="3078360" cy="1891440"/>
          </a:xfrm>
          <a:prstGeom prst="rect">
            <a:avLst/>
          </a:prstGeom>
          <a:ln>
            <a:noFill/>
          </a:ln>
        </p:spPr>
      </p:pic>
      <p:pic>
        <p:nvPicPr>
          <p:cNvPr id="17" name="Picture 4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/>
        </p:blipFill>
        <p:spPr>
          <a:xfrm>
            <a:off x="2234880" y="718920"/>
            <a:ext cx="5239080" cy="2383560"/>
          </a:xfrm>
          <a:prstGeom prst="rect">
            <a:avLst/>
          </a:prstGeom>
          <a:ln>
            <a:noFill/>
          </a:ln>
        </p:spPr>
      </p:pic>
      <p:sp>
        <p:nvSpPr>
          <p:cNvPr id="18" name="PlaceHolder 14"/>
          <p:cNvSpPr>
            <a:spLocks noGrp="1"/>
          </p:cNvSpPr>
          <p:nvPr>
            <p:ph type="title"/>
          </p:nvPr>
        </p:nvSpPr>
        <p:spPr>
          <a:xfrm>
            <a:off x="1154880" y="2099880"/>
            <a:ext cx="8825400" cy="267732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5400" b="0" strike="noStrike" spc="-1">
                <a:solidFill>
                  <a:srgbClr val="EEECE1"/>
                </a:solidFill>
                <a:latin typeface="Century Gothic"/>
              </a:rPr>
              <a:t>Образец заголовка</a:t>
            </a:r>
            <a:endParaRPr lang="en-US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" name="PlaceHolder 15"/>
          <p:cNvSpPr>
            <a:spLocks noGrp="1"/>
          </p:cNvSpPr>
          <p:nvPr>
            <p:ph type="dt"/>
          </p:nvPr>
        </p:nvSpPr>
        <p:spPr>
          <a:xfrm rot="5400000">
            <a:off x="10159200" y="1792080"/>
            <a:ext cx="990360" cy="3045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fld id="{A7D7A9B3-CC01-43D9-919B-47A441B70CD3}" type="datetime">
              <a:rPr lang="en-US" sz="1000" b="0" strike="noStrike" spc="-1">
                <a:solidFill>
                  <a:srgbClr val="FFFFFF"/>
                </a:solidFill>
                <a:latin typeface="Century Gothic"/>
              </a:rPr>
              <a:pPr>
                <a:lnSpc>
                  <a:spcPct val="100000"/>
                </a:lnSpc>
              </a:pPr>
              <a:t>5/15/2025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20" name="PlaceHolder 16"/>
          <p:cNvSpPr>
            <a:spLocks noGrp="1"/>
          </p:cNvSpPr>
          <p:nvPr>
            <p:ph type="ftr"/>
          </p:nvPr>
        </p:nvSpPr>
        <p:spPr>
          <a:xfrm rot="5400000">
            <a:off x="8952120" y="3227760"/>
            <a:ext cx="3859560" cy="304560"/>
          </a:xfrm>
          <a:prstGeom prst="rect">
            <a:avLst/>
          </a:prstGeom>
        </p:spPr>
        <p:txBody>
          <a:bodyPr anchor="ctr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1" name="PlaceHolder 1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latin typeface="Century Gothic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" name="CustomShape 2"/>
          <p:cNvSpPr/>
          <p:nvPr/>
        </p:nvSpPr>
        <p:spPr>
          <a:xfrm>
            <a:off x="0" y="2666880"/>
            <a:ext cx="4190760" cy="4190760"/>
          </a:xfrm>
          <a:prstGeom prst="ellipse">
            <a:avLst/>
          </a:prstGeom>
          <a:gradFill>
            <a:gsLst>
              <a:gs pos="0">
                <a:schemeClr val="accent5">
                  <a:alpha val="11000"/>
                </a:schemeClr>
              </a:gs>
              <a:gs pos="36000">
                <a:schemeClr val="accent5">
                  <a:alpha val="10000"/>
                </a:schemeClr>
              </a:gs>
              <a:gs pos="75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3"/>
          <p:cNvSpPr/>
          <p:nvPr/>
        </p:nvSpPr>
        <p:spPr>
          <a:xfrm>
            <a:off x="0" y="2895480"/>
            <a:ext cx="2361960" cy="2361960"/>
          </a:xfrm>
          <a:prstGeom prst="ellipse">
            <a:avLst/>
          </a:prstGeom>
          <a:gradFill>
            <a:gsLst>
              <a:gs pos="0">
                <a:schemeClr val="accent5">
                  <a:alpha val="8000"/>
                </a:schemeClr>
              </a:gs>
              <a:gs pos="3600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4"/>
          <p:cNvSpPr/>
          <p:nvPr/>
        </p:nvSpPr>
        <p:spPr>
          <a:xfrm>
            <a:off x="8609040" y="5867280"/>
            <a:ext cx="990360" cy="990360"/>
          </a:xfrm>
          <a:prstGeom prst="ellipse">
            <a:avLst/>
          </a:prstGeom>
          <a:gradFill>
            <a:gsLst>
              <a:gs pos="0">
                <a:schemeClr val="accent5">
                  <a:alpha val="14000"/>
                </a:schemeClr>
              </a:gs>
              <a:gs pos="36000">
                <a:schemeClr val="accent5">
                  <a:alpha val="7000"/>
                </a:schemeClr>
              </a:gs>
              <a:gs pos="66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>
            <a:gsLst>
              <a:gs pos="0">
                <a:schemeClr val="accent5">
                  <a:alpha val="7000"/>
                </a:schemeClr>
              </a:gs>
              <a:gs pos="36000">
                <a:schemeClr val="accent5">
                  <a:alpha val="6000"/>
                </a:schemeClr>
              </a:gs>
              <a:gs pos="69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6"/>
          <p:cNvSpPr/>
          <p:nvPr/>
        </p:nvSpPr>
        <p:spPr>
          <a:xfrm>
            <a:off x="7999560" y="8640"/>
            <a:ext cx="1599840" cy="1599840"/>
          </a:xfrm>
          <a:prstGeom prst="ellipse">
            <a:avLst/>
          </a:prstGeom>
          <a:gradFill>
            <a:gsLst>
              <a:gs pos="0">
                <a:schemeClr val="accent5">
                  <a:alpha val="14000"/>
                </a:schemeClr>
              </a:gs>
              <a:gs pos="36000">
                <a:schemeClr val="accent5">
                  <a:alpha val="7000"/>
                </a:schemeClr>
              </a:gs>
              <a:gs pos="73000">
                <a:schemeClr val="accent5">
                  <a:alpha val="0"/>
                </a:schemeClr>
              </a:gs>
            </a:gsLst>
            <a:lin ang="0"/>
          </a:gra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7"/>
          <p:cNvSpPr/>
          <p:nvPr/>
        </p:nvSpPr>
        <p:spPr>
          <a:xfrm rot="21010200">
            <a:off x="8490960" y="1797480"/>
            <a:ext cx="3299040" cy="440640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CustomShape 8"/>
          <p:cNvSpPr/>
          <p:nvPr/>
        </p:nvSpPr>
        <p:spPr>
          <a:xfrm>
            <a:off x="459360" y="1866240"/>
            <a:ext cx="11277360" cy="4533480"/>
          </a:xfrm>
          <a:custGeom>
            <a:avLst/>
            <a:gdLst/>
            <a:ahLst/>
            <a:cxnLst/>
            <a:rect l="l" t="t" r="r" b="b"/>
            <a:pathLst>
              <a:path w="7104" h="2856">
                <a:moveTo>
                  <a:pt x="0" y="0"/>
                </a:moveTo>
                <a:lnTo>
                  <a:pt x="0" y="2856"/>
                </a:lnTo>
                <a:lnTo>
                  <a:pt x="7104" y="2856"/>
                </a:lnTo>
                <a:lnTo>
                  <a:pt x="7104" y="1"/>
                </a:lnTo>
                <a:lnTo>
                  <a:pt x="7104" y="1"/>
                </a:lnTo>
                <a:lnTo>
                  <a:pt x="6943" y="26"/>
                </a:lnTo>
                <a:lnTo>
                  <a:pt x="6782" y="50"/>
                </a:lnTo>
                <a:lnTo>
                  <a:pt x="6621" y="73"/>
                </a:lnTo>
                <a:lnTo>
                  <a:pt x="6459" y="93"/>
                </a:lnTo>
                <a:lnTo>
                  <a:pt x="6298" y="113"/>
                </a:lnTo>
                <a:lnTo>
                  <a:pt x="6136" y="132"/>
                </a:lnTo>
                <a:lnTo>
                  <a:pt x="5976" y="148"/>
                </a:lnTo>
                <a:lnTo>
                  <a:pt x="5814" y="163"/>
                </a:lnTo>
                <a:lnTo>
                  <a:pt x="5653" y="177"/>
                </a:lnTo>
                <a:lnTo>
                  <a:pt x="5494" y="189"/>
                </a:lnTo>
                <a:lnTo>
                  <a:pt x="5334" y="201"/>
                </a:lnTo>
                <a:lnTo>
                  <a:pt x="5175" y="211"/>
                </a:lnTo>
                <a:lnTo>
                  <a:pt x="5017" y="219"/>
                </a:lnTo>
                <a:lnTo>
                  <a:pt x="4859" y="227"/>
                </a:lnTo>
                <a:lnTo>
                  <a:pt x="4703" y="234"/>
                </a:lnTo>
                <a:lnTo>
                  <a:pt x="4548" y="239"/>
                </a:lnTo>
                <a:lnTo>
                  <a:pt x="4393" y="243"/>
                </a:lnTo>
                <a:lnTo>
                  <a:pt x="4240" y="247"/>
                </a:lnTo>
                <a:lnTo>
                  <a:pt x="4088" y="249"/>
                </a:lnTo>
                <a:lnTo>
                  <a:pt x="3937" y="251"/>
                </a:lnTo>
                <a:lnTo>
                  <a:pt x="3788" y="252"/>
                </a:lnTo>
                <a:lnTo>
                  <a:pt x="3640" y="251"/>
                </a:lnTo>
                <a:lnTo>
                  <a:pt x="3494" y="251"/>
                </a:lnTo>
                <a:lnTo>
                  <a:pt x="3349" y="249"/>
                </a:lnTo>
                <a:lnTo>
                  <a:pt x="3207" y="246"/>
                </a:lnTo>
                <a:lnTo>
                  <a:pt x="3066" y="243"/>
                </a:lnTo>
                <a:lnTo>
                  <a:pt x="2928" y="240"/>
                </a:lnTo>
                <a:lnTo>
                  <a:pt x="2791" y="235"/>
                </a:lnTo>
                <a:lnTo>
                  <a:pt x="2656" y="230"/>
                </a:lnTo>
                <a:lnTo>
                  <a:pt x="2524" y="225"/>
                </a:lnTo>
                <a:lnTo>
                  <a:pt x="2266" y="212"/>
                </a:lnTo>
                <a:lnTo>
                  <a:pt x="2019" y="198"/>
                </a:lnTo>
                <a:lnTo>
                  <a:pt x="1782" y="183"/>
                </a:lnTo>
                <a:lnTo>
                  <a:pt x="1557" y="167"/>
                </a:lnTo>
                <a:lnTo>
                  <a:pt x="1343" y="150"/>
                </a:lnTo>
                <a:lnTo>
                  <a:pt x="1144" y="132"/>
                </a:lnTo>
                <a:lnTo>
                  <a:pt x="957" y="114"/>
                </a:lnTo>
                <a:lnTo>
                  <a:pt x="785" y="96"/>
                </a:lnTo>
                <a:lnTo>
                  <a:pt x="627" y="79"/>
                </a:lnTo>
                <a:lnTo>
                  <a:pt x="487" y="63"/>
                </a:lnTo>
                <a:lnTo>
                  <a:pt x="361" y="48"/>
                </a:lnTo>
                <a:lnTo>
                  <a:pt x="254" y="35"/>
                </a:lnTo>
                <a:lnTo>
                  <a:pt x="165" y="23"/>
                </a:lnTo>
                <a:lnTo>
                  <a:pt x="42" y="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9"/>
          <p:cNvSpPr/>
          <p:nvPr/>
        </p:nvSpPr>
        <p:spPr>
          <a:xfrm>
            <a:off x="0" y="1440"/>
            <a:ext cx="12191760" cy="6856200"/>
          </a:xfrm>
          <a:custGeom>
            <a:avLst/>
            <a:gdLst/>
            <a:ahLst/>
            <a:cxnLst/>
            <a:rect l="l" t="t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CustomShape 10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68" name="Picture 8"/>
          <p:cNvPicPr/>
          <p:nvPr/>
        </p:nvPicPr>
        <p:blipFill>
          <a:blip r:embed="rId15"/>
          <a:stretch/>
        </p:blipFill>
        <p:spPr>
          <a:xfrm>
            <a:off x="0" y="0"/>
            <a:ext cx="12191760" cy="6860880"/>
          </a:xfrm>
          <a:prstGeom prst="rect">
            <a:avLst/>
          </a:prstGeom>
          <a:ln>
            <a:noFill/>
          </a:ln>
        </p:spPr>
      </p:pic>
      <p:sp>
        <p:nvSpPr>
          <p:cNvPr id="69" name="CustomShape 11"/>
          <p:cNvSpPr/>
          <p:nvPr/>
        </p:nvSpPr>
        <p:spPr>
          <a:xfrm>
            <a:off x="11219760" y="6657840"/>
            <a:ext cx="9716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700" b="0" strike="noStrike" spc="-1">
                <a:solidFill>
                  <a:srgbClr val="DC5F00"/>
                </a:solidFill>
                <a:latin typeface="AGReverance"/>
              </a:rPr>
              <a:t>© Полшкова В.В., 2018</a:t>
            </a:r>
            <a:endParaRPr lang="en-US" sz="700" b="0" strike="noStrike" spc="-1">
              <a:latin typeface="Arial"/>
            </a:endParaRPr>
          </a:p>
        </p:txBody>
      </p:sp>
      <p:pic>
        <p:nvPicPr>
          <p:cNvPr id="70" name="Picture 8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/>
        </p:blipFill>
        <p:spPr>
          <a:xfrm>
            <a:off x="9977400" y="5366880"/>
            <a:ext cx="2059200" cy="1265040"/>
          </a:xfrm>
          <a:prstGeom prst="rect">
            <a:avLst/>
          </a:prstGeom>
          <a:ln>
            <a:noFill/>
          </a:ln>
        </p:spPr>
      </p:pic>
      <p:pic>
        <p:nvPicPr>
          <p:cNvPr id="71" name="Picture 4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/>
        </p:blipFill>
        <p:spPr>
          <a:xfrm>
            <a:off x="9385560" y="527040"/>
            <a:ext cx="2176560" cy="990000"/>
          </a:xfrm>
          <a:prstGeom prst="rect">
            <a:avLst/>
          </a:prstGeom>
          <a:ln>
            <a:noFill/>
          </a:ln>
        </p:spPr>
      </p:pic>
      <p:sp>
        <p:nvSpPr>
          <p:cNvPr id="72" name="PlaceHolder 12"/>
          <p:cNvSpPr>
            <a:spLocks noGrp="1"/>
          </p:cNvSpPr>
          <p:nvPr>
            <p:ph type="title"/>
          </p:nvPr>
        </p:nvSpPr>
        <p:spPr>
          <a:xfrm>
            <a:off x="1154880" y="973800"/>
            <a:ext cx="8760960" cy="706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EEECE1"/>
                </a:solidFill>
                <a:latin typeface="Century Gothic"/>
              </a:rPr>
              <a:t>Образец заголовка</a:t>
            </a:r>
            <a:endParaRPr lang="en-US" sz="36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3" name="PlaceHolder 13"/>
          <p:cNvSpPr>
            <a:spLocks noGrp="1"/>
          </p:cNvSpPr>
          <p:nvPr>
            <p:ph type="body"/>
          </p:nvPr>
        </p:nvSpPr>
        <p:spPr>
          <a:xfrm>
            <a:off x="1154880" y="2603520"/>
            <a:ext cx="8825400" cy="341604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E84C22"/>
              </a:buClr>
              <a:buSzPct val="80000"/>
              <a:buFont typeface="Wingdings 3" charset="2"/>
              <a:buChar char=""/>
            </a:pPr>
            <a:r>
              <a:rPr lang="en-US" sz="1800" b="0" strike="noStrike" spc="-1">
                <a:solidFill>
                  <a:srgbClr val="404040"/>
                </a:solidFill>
                <a:latin typeface="Century Gothic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E84C22"/>
              </a:buClr>
              <a:buSzPct val="80000"/>
              <a:buFont typeface="Wingdings 3" charset="2"/>
              <a:buChar char=""/>
            </a:pPr>
            <a:r>
              <a:rPr lang="en-US" sz="1600" b="0" strike="noStrike" spc="-1">
                <a:solidFill>
                  <a:srgbClr val="404040"/>
                </a:solidFill>
                <a:latin typeface="Century Gothic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E84C22"/>
              </a:buClr>
              <a:buSzPct val="80000"/>
              <a:buFont typeface="Wingdings 3" charset="2"/>
              <a:buChar char=""/>
            </a:pPr>
            <a:r>
              <a:rPr lang="en-US" sz="1400" b="0" strike="noStrike" spc="-1">
                <a:solidFill>
                  <a:srgbClr val="404040"/>
                </a:solidFill>
                <a:latin typeface="Century Gothic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E84C22"/>
              </a:buClr>
              <a:buSzPct val="80000"/>
              <a:buFont typeface="Wingdings 3" charset="2"/>
              <a:buChar char="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E84C22"/>
              </a:buClr>
              <a:buSzPct val="80000"/>
              <a:buFont typeface="Wingdings 3" charset="2"/>
              <a:buChar char=""/>
            </a:pPr>
            <a:r>
              <a:rPr lang="en-US" sz="1200" b="0" strike="noStrike" spc="-1">
                <a:solidFill>
                  <a:srgbClr val="404040"/>
                </a:solidFill>
                <a:latin typeface="Century Gothic"/>
              </a:rPr>
              <a:t>Пятый уровень</a:t>
            </a:r>
          </a:p>
        </p:txBody>
      </p:sp>
      <p:sp>
        <p:nvSpPr>
          <p:cNvPr id="74" name="PlaceHolder 14"/>
          <p:cNvSpPr>
            <a:spLocks noGrp="1"/>
          </p:cNvSpPr>
          <p:nvPr>
            <p:ph type="dt"/>
          </p:nvPr>
        </p:nvSpPr>
        <p:spPr>
          <a:xfrm>
            <a:off x="10653120" y="6391800"/>
            <a:ext cx="990360" cy="30456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007BB42F-228F-46A1-B6D1-84867469E8D9}" type="datetime">
              <a:rPr lang="en-US" sz="1000" b="1" strike="noStrike" spc="-1">
                <a:solidFill>
                  <a:srgbClr val="E84C22"/>
                </a:solidFill>
                <a:latin typeface="Century Gothic"/>
              </a:rPr>
              <a:pPr algn="r">
                <a:lnSpc>
                  <a:spcPct val="100000"/>
                </a:lnSpc>
              </a:pPr>
              <a:t>5/15/2025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75" name="PlaceHolder 15"/>
          <p:cNvSpPr>
            <a:spLocks noGrp="1"/>
          </p:cNvSpPr>
          <p:nvPr>
            <p:ph type="ftr"/>
          </p:nvPr>
        </p:nvSpPr>
        <p:spPr>
          <a:xfrm>
            <a:off x="561240" y="6391800"/>
            <a:ext cx="3859560" cy="304560"/>
          </a:xfrm>
          <a:prstGeom prst="rect">
            <a:avLst/>
          </a:prstGeom>
        </p:spPr>
        <p:txBody>
          <a:bodyPr anchor="ctr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76" name="PlaceHolder 16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fld id="{FB22562B-3DB2-4DA0-B7D3-34CA69ED1B33}" type="slidenum">
              <a:rPr lang="en-US" sz="2800" b="0" strike="noStrike" spc="-1">
                <a:solidFill>
                  <a:srgbClr val="FFFFFF"/>
                </a:solidFill>
                <a:latin typeface="Century Gothic"/>
              </a:rPr>
              <a:pPr algn="ctr">
                <a:lnSpc>
                  <a:spcPct val="100000"/>
                </a:lnSpc>
              </a:pPr>
              <a:t>‹#›</a:t>
            </a:fld>
            <a:endParaRPr lang="en-US" sz="2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593767" y="3384467"/>
            <a:ext cx="11079677" cy="858343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endParaRPr lang="en-US" sz="4400" b="1" strike="noStrike" spc="-1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45829" y="423425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18961" y="5177642"/>
            <a:ext cx="34953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Выполнили:</a:t>
            </a:r>
            <a:r>
              <a:rPr lang="ru-RU" b="1" dirty="0" smtClean="0"/>
              <a:t> </a:t>
            </a:r>
            <a:r>
              <a:rPr lang="ru-RU" dirty="0" smtClean="0"/>
              <a:t>воспитатель</a:t>
            </a:r>
          </a:p>
          <a:p>
            <a:r>
              <a:rPr lang="ru-RU" dirty="0" smtClean="0"/>
              <a:t> Соколова Г.С., Семёнова М.Е.</a:t>
            </a:r>
          </a:p>
          <a:p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52584" y="179825"/>
            <a:ext cx="68900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Aharoni" pitchFamily="2" charset="-79"/>
              </a:rPr>
              <a:t>Частное дошкольное образовательное учреждение РЖД детский сад №70</a:t>
            </a:r>
          </a:p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Aharoni" pitchFamily="2" charset="-79"/>
              </a:rPr>
              <a:t>             (РЖД детский сад № 70)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Aharoni" pitchFamily="2" charset="-79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6854" y="2572603"/>
            <a:ext cx="734728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Monotype Corsiva" pitchFamily="66" charset="0"/>
                <a:cs typeface="Times New Roman" pitchFamily="18" charset="0"/>
              </a:rPr>
              <a:t>Проект</a:t>
            </a:r>
          </a:p>
          <a:p>
            <a:pPr algn="ctr"/>
            <a:r>
              <a:rPr lang="ru-RU" sz="2800" b="1" i="1" dirty="0" smtClean="0">
                <a:latin typeface="Monotype Corsiva" pitchFamily="66" charset="0"/>
                <a:cs typeface="Times New Roman" pitchFamily="18" charset="0"/>
              </a:rPr>
              <a:t>«Мы гордимся нашими героями!» посвященный </a:t>
            </a:r>
          </a:p>
          <a:p>
            <a:pPr algn="ctr"/>
            <a:r>
              <a:rPr lang="ru-RU" sz="2800" b="1" i="1" dirty="0" smtClean="0">
                <a:latin typeface="Monotype Corsiva" pitchFamily="66" charset="0"/>
                <a:cs typeface="Times New Roman" pitchFamily="18" charset="0"/>
              </a:rPr>
              <a:t>80 – </a:t>
            </a:r>
            <a:r>
              <a:rPr lang="ru-RU" sz="2800" b="1" i="1" dirty="0" err="1" smtClean="0">
                <a:latin typeface="Monotype Corsiva" pitchFamily="66" charset="0"/>
                <a:cs typeface="Times New Roman" pitchFamily="18" charset="0"/>
              </a:rPr>
              <a:t>летию</a:t>
            </a:r>
            <a:r>
              <a:rPr lang="ru-RU" sz="2800" b="1" i="1" dirty="0" smtClean="0">
                <a:latin typeface="Monotype Corsiva" pitchFamily="66" charset="0"/>
                <a:cs typeface="Times New Roman" pitchFamily="18" charset="0"/>
              </a:rPr>
              <a:t> победы в Великой Отечественной войне.</a:t>
            </a:r>
          </a:p>
          <a:p>
            <a:r>
              <a:rPr lang="ru-RU" sz="3600" b="1" dirty="0" smtClean="0">
                <a:latin typeface="Monotype Corsiva" pitchFamily="66" charset="0"/>
              </a:rPr>
              <a:t> </a:t>
            </a:r>
            <a:endParaRPr lang="ru-RU" sz="2800" b="1" dirty="0">
              <a:latin typeface="Monotype Corsiva" pitchFamily="66" charset="0"/>
            </a:endParaRPr>
          </a:p>
        </p:txBody>
      </p:sp>
      <p:pic>
        <p:nvPicPr>
          <p:cNvPr id="8" name="Рисунок 7" descr="1746668337630.jpg"/>
          <p:cNvPicPr>
            <a:picLocks noChangeAspect="1"/>
          </p:cNvPicPr>
          <p:nvPr/>
        </p:nvPicPr>
        <p:blipFill>
          <a:blip r:embed="rId2" cstate="print"/>
          <a:srcRect t="17117" r="10885" b="3604"/>
          <a:stretch>
            <a:fillRect/>
          </a:stretch>
        </p:blipFill>
        <p:spPr>
          <a:xfrm>
            <a:off x="691977" y="3262184"/>
            <a:ext cx="2124849" cy="31015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952368" y="341419"/>
            <a:ext cx="830374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effectLst/>
                <a:latin typeface="Monotype Corsiva" pitchFamily="66" charset="0"/>
                <a:ea typeface="Malgun Gothic" pitchFamily="34" charset="-127"/>
                <a:cs typeface="Times New Roman" pitchFamily="18" charset="0"/>
              </a:rPr>
              <a:t>Патриотическое воспитание должно носить комплексный характер, пронизывать все виды деятельности дошкольника, осуществляться в повседневной жизни, на непосредственно – образовательной деятельности по познанию окружающего мира. Наличие таких деятельностей является непременным условием полноценного патриотического воспитания, осуществляемого в системе. В противном случае знания детей останутся путаными, отрывчатыми, неполными.</a:t>
            </a:r>
            <a:endParaRPr kumimoji="0" lang="ru-RU" sz="3600" b="1" u="none" strike="noStrike" cap="none" normalizeH="0" baseline="0" dirty="0" smtClean="0">
              <a:ln>
                <a:noFill/>
              </a:ln>
              <a:effectLst/>
              <a:latin typeface="Monotype Corsiva" pitchFamily="66" charset="0"/>
              <a:ea typeface="Malgun Gothic" pitchFamily="34" charset="-127"/>
              <a:cs typeface="Arial" pitchFamily="34" charset="0"/>
            </a:endParaRPr>
          </a:p>
        </p:txBody>
      </p:sp>
      <p:pic>
        <p:nvPicPr>
          <p:cNvPr id="4" name="Рисунок 3" descr="IMG-20250512-WA01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62" y="3076832"/>
            <a:ext cx="2990123" cy="3534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50512-WA00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476" y="3249825"/>
            <a:ext cx="2483708" cy="3311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148147" y="1519881"/>
            <a:ext cx="899675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Цель проекта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у дошкольников и их родителей гражданской позиции, чувства сопричастности к истории ВОВ, СВО, через историю семьи, патриотических чувств, любви к Родине на основе расширения представлений детей о победе защитников Отечества.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8207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0280" y="597122"/>
            <a:ext cx="982774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Задачи проекта:</a:t>
            </a:r>
            <a:endParaRPr lang="ru-RU" sz="4000" dirty="0" smtClean="0">
              <a:latin typeface="Monotype Corsiva" pitchFamily="66" charset="0"/>
              <a:cs typeface="Arial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Познакомить детей с историей Великой Отечественной войны, историей боевых действий на территории Афганистана и Чеченской Народной Республике, об участии в Специальной Военной Операции: героях и участников  военных действий, об их подвигах и наградах.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Наладить взаимодействие с родителями в воспитании у дошкольников патриотических чувств, через поисково-исследовательскую деятельность в создании альбома 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smtClean="0">
                <a:latin typeface="Monotype Corsiva" pitchFamily="66" charset="0"/>
              </a:rPr>
              <a:t>МЫ ГОРДИМСЯ  НАШИМИ ГЕРОЯМИ!»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Воспитывать познавательный интерес к истории страны на примере их земляков, воспитывать уважение, благодарность за их героический подвиг для достижения Победы.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Познакомить с названиями городов-героев России, животными – героями, детьми-героями и  их подвигами во время Великой Отечественной войны.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Приобщать к словесному искусству, развивать художественное восприятие и эстетический вкус через знакомство с литературными произведениями о войне.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Воспитывать любовь и уважение к ветеранам боевых действий.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Tx/>
              <a:buChar char="-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8207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473788" y="197707"/>
            <a:ext cx="70189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В ходе реализации проекта – изготовлены методические пособия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5" name="Рисунок 4" descr="17466683379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6227" y="1471560"/>
            <a:ext cx="3059080" cy="23033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07846" y="1016213"/>
            <a:ext cx="4043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Monotype Corsiva" pitchFamily="66" charset="0"/>
              </a:rPr>
              <a:t>Чемоданчик памяти «День Победы»</a:t>
            </a:r>
            <a:endParaRPr lang="ru-RU" sz="2000" b="1" dirty="0">
              <a:latin typeface="Monotype Corsiva" pitchFamily="66" charset="0"/>
            </a:endParaRPr>
          </a:p>
        </p:txBody>
      </p:sp>
      <p:pic>
        <p:nvPicPr>
          <p:cNvPr id="8" name="Рисунок 7" descr="IMG-20250512-WA0057.jpg"/>
          <p:cNvPicPr>
            <a:picLocks noChangeAspect="1"/>
          </p:cNvPicPr>
          <p:nvPr/>
        </p:nvPicPr>
        <p:blipFill>
          <a:blip r:embed="rId3"/>
          <a:srcRect l="7291" t="19099" r="7184" b="30090"/>
          <a:stretch>
            <a:fillRect/>
          </a:stretch>
        </p:blipFill>
        <p:spPr>
          <a:xfrm>
            <a:off x="8736226" y="1918908"/>
            <a:ext cx="2743201" cy="19611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101393" y="1458098"/>
            <a:ext cx="409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Monotype Corsiva" pitchFamily="66" charset="0"/>
              </a:rPr>
              <a:t>Настольная игра «Военная техника»</a:t>
            </a:r>
            <a:endParaRPr lang="ru-RU" sz="2000" b="1" dirty="0">
              <a:latin typeface="Monotype Corsiva" pitchFamily="66" charset="0"/>
            </a:endParaRPr>
          </a:p>
        </p:txBody>
      </p:sp>
      <p:pic>
        <p:nvPicPr>
          <p:cNvPr id="13" name="Рисунок 12" descr="IMG-20250512-WA006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069234" y="691979"/>
            <a:ext cx="2113005" cy="3756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4868561" y="1124465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>
                <a:latin typeface="Monotype Corsiva" pitchFamily="66" charset="0"/>
              </a:rPr>
              <a:t>Лэпбук</a:t>
            </a:r>
            <a:r>
              <a:rPr lang="ru-RU" sz="2000" b="1" dirty="0" smtClean="0">
                <a:latin typeface="Monotype Corsiva" pitchFamily="66" charset="0"/>
              </a:rPr>
              <a:t> «День победы»</a:t>
            </a:r>
            <a:endParaRPr lang="ru-RU" sz="2000" b="1" dirty="0">
              <a:latin typeface="Monotype Corsiva" pitchFamily="66" charset="0"/>
            </a:endParaRPr>
          </a:p>
        </p:txBody>
      </p:sp>
      <p:pic>
        <p:nvPicPr>
          <p:cNvPr id="16" name="Рисунок 15" descr="IMG-20250512-WA0056.jpg"/>
          <p:cNvPicPr>
            <a:picLocks noChangeAspect="1"/>
          </p:cNvPicPr>
          <p:nvPr/>
        </p:nvPicPr>
        <p:blipFill>
          <a:blip r:embed="rId5"/>
          <a:srcRect t="20540" r="2699" b="22342"/>
          <a:stretch>
            <a:fillRect/>
          </a:stretch>
        </p:blipFill>
        <p:spPr>
          <a:xfrm>
            <a:off x="4794421" y="4268702"/>
            <a:ext cx="2236573" cy="23340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4077729" y="3818238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Monotype Corsiva" pitchFamily="66" charset="0"/>
              </a:rPr>
              <a:t>Дидактическая игра «Символы победы»</a:t>
            </a:r>
            <a:endParaRPr lang="ru-RU" sz="2000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8207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274540" y="358346"/>
            <a:ext cx="41665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Акция «Блокадная ласточка»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6579" b="9730"/>
          <a:stretch>
            <a:fillRect/>
          </a:stretch>
        </p:blipFill>
        <p:spPr bwMode="auto">
          <a:xfrm>
            <a:off x="1618735" y="1519528"/>
            <a:ext cx="3509319" cy="3732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r="17161"/>
          <a:stretch>
            <a:fillRect/>
          </a:stretch>
        </p:blipFill>
        <p:spPr bwMode="auto">
          <a:xfrm>
            <a:off x="6692197" y="1433385"/>
            <a:ext cx="3996397" cy="3618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28207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757351" y="395416"/>
            <a:ext cx="36247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Акция «Блокадный хлеб»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8206" t="6509" r="10322" b="5912"/>
          <a:stretch>
            <a:fillRect/>
          </a:stretch>
        </p:blipFill>
        <p:spPr bwMode="auto">
          <a:xfrm>
            <a:off x="4856205" y="902043"/>
            <a:ext cx="2458994" cy="3966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45531" y="2743199"/>
            <a:ext cx="2458857" cy="3504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3163" y="2992248"/>
            <a:ext cx="2992450" cy="2457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63058" y="392896"/>
            <a:ext cx="2768088" cy="2076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49248" y="387491"/>
            <a:ext cx="3115189" cy="23363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35645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9280" y="291593"/>
            <a:ext cx="5674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Беседа на тему «Сталинградская битва»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IMG-20250512-WA0097.jpg"/>
          <p:cNvPicPr>
            <a:picLocks noChangeAspect="1"/>
          </p:cNvPicPr>
          <p:nvPr/>
        </p:nvPicPr>
        <p:blipFill>
          <a:blip r:embed="rId2"/>
          <a:srcRect t="1956" b="7824"/>
          <a:stretch>
            <a:fillRect/>
          </a:stretch>
        </p:blipFill>
        <p:spPr>
          <a:xfrm>
            <a:off x="668685" y="878547"/>
            <a:ext cx="4169479" cy="45596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6465195" y="4214176"/>
            <a:ext cx="539624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День памяти о Россиянах исполнявших свой долг за пределами Родины, экскурсия в Поселковый Дом культуры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1" name="Рисунок 10" descr="IMG-20250512-WA00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631" y="953422"/>
            <a:ext cx="3463031" cy="3000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IMG-20250512-WA0092.jpg"/>
          <p:cNvPicPr>
            <a:picLocks noChangeAspect="1"/>
          </p:cNvPicPr>
          <p:nvPr/>
        </p:nvPicPr>
        <p:blipFill>
          <a:blip r:embed="rId4"/>
          <a:srcRect l="13933" t="20094" r="9493" b="3850"/>
          <a:stretch>
            <a:fillRect/>
          </a:stretch>
        </p:blipFill>
        <p:spPr>
          <a:xfrm>
            <a:off x="9543246" y="321973"/>
            <a:ext cx="2189408" cy="3855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67745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-20250512-WA0096.jpg"/>
          <p:cNvPicPr>
            <a:picLocks noChangeAspect="1"/>
          </p:cNvPicPr>
          <p:nvPr/>
        </p:nvPicPr>
        <p:blipFill>
          <a:blip r:embed="rId2"/>
          <a:srcRect t="22162" b="16216"/>
          <a:stretch>
            <a:fillRect/>
          </a:stretch>
        </p:blipFill>
        <p:spPr>
          <a:xfrm>
            <a:off x="395415" y="822737"/>
            <a:ext cx="2651489" cy="2896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t="36904" b="10287"/>
          <a:stretch>
            <a:fillRect/>
          </a:stretch>
        </p:blipFill>
        <p:spPr bwMode="auto">
          <a:xfrm>
            <a:off x="3311609" y="815546"/>
            <a:ext cx="3039763" cy="2854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334529" y="234778"/>
            <a:ext cx="3603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Акция «Письмо солдату»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463479" y="3175685"/>
            <a:ext cx="453493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Торжественная церемония открытия патриотической акции «80 дней до победы»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1" name="Рисунок 10" descr="IMG-20250512-WA008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6285" y="0"/>
            <a:ext cx="3810450" cy="2866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D6E0ED9-3268-469A-B83E-DB4A6006A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829"/>
          <a:stretch>
            <a:fillRect/>
          </a:stretch>
        </p:blipFill>
        <p:spPr>
          <a:xfrm>
            <a:off x="1075038" y="4399006"/>
            <a:ext cx="2167022" cy="1911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5FD7A0D-67C7-4558-8EFC-78F71E4D13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835"/>
          <a:stretch>
            <a:fillRect/>
          </a:stretch>
        </p:blipFill>
        <p:spPr>
          <a:xfrm>
            <a:off x="3484606" y="4358164"/>
            <a:ext cx="2187146" cy="2051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1297460" y="3966519"/>
            <a:ext cx="4394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Конкурс поделок «Военная техника»</a:t>
            </a:r>
            <a:endParaRPr lang="ru-RU" sz="2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15" name="Рисунок 14" descr="IMG-20250512-WA008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0389" y="4374292"/>
            <a:ext cx="3311611" cy="24837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9552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399005" y="296561"/>
            <a:ext cx="2582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Конкурс рисунков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241058" y="3361036"/>
            <a:ext cx="45349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FBD5B54-8062-4A7E-8745-DFCBF86ABA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01" t="1346" r="5901" b="2454"/>
          <a:stretch/>
        </p:blipFill>
        <p:spPr>
          <a:xfrm rot="16200000">
            <a:off x="904720" y="-225621"/>
            <a:ext cx="2787086" cy="405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9095DE1-093F-4571-B280-D65D0B5A71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845" t="3137" r="3709" b="4100"/>
          <a:stretch/>
        </p:blipFill>
        <p:spPr>
          <a:xfrm rot="16200000">
            <a:off x="8423053" y="-324137"/>
            <a:ext cx="2907451" cy="3975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AFDA07E-48E0-4371-9960-4FE182BD49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09" t="1273" r="9694" b="2194"/>
          <a:stretch/>
        </p:blipFill>
        <p:spPr>
          <a:xfrm>
            <a:off x="5009596" y="850805"/>
            <a:ext cx="2515582" cy="3730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3D9D33C-3450-4282-A627-3BF6DC6094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45" t="8000" r="6755" b="4851"/>
          <a:stretch/>
        </p:blipFill>
        <p:spPr>
          <a:xfrm>
            <a:off x="1495168" y="3165610"/>
            <a:ext cx="2641780" cy="342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C2C3041-818F-452C-98E1-0F0B15C9303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01" t="1047" r="8001" b="2391"/>
          <a:stretch/>
        </p:blipFill>
        <p:spPr>
          <a:xfrm>
            <a:off x="8143102" y="3092360"/>
            <a:ext cx="2224217" cy="3299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9552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88542" y="322989"/>
            <a:ext cx="96753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Открытие Года Защитника Отечества в ДОУ с приглашенными земляками участниками СВО. Праздник, посвященный 23 февраля.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IMG-20250512-WA01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519" y="1909117"/>
            <a:ext cx="4291914" cy="3218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IMG-20250512-WA01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29" y="1222647"/>
            <a:ext cx="3435179" cy="25575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IMG-20250512-WA01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097" y="4287795"/>
            <a:ext cx="3451984" cy="2397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IMG-20250512-WA0128.jpg"/>
          <p:cNvPicPr>
            <a:picLocks noChangeAspect="1"/>
          </p:cNvPicPr>
          <p:nvPr/>
        </p:nvPicPr>
        <p:blipFill>
          <a:blip r:embed="rId5">
            <a:lum bright="10000"/>
          </a:blip>
          <a:stretch>
            <a:fillRect/>
          </a:stretch>
        </p:blipFill>
        <p:spPr>
          <a:xfrm>
            <a:off x="8530919" y="1482812"/>
            <a:ext cx="3403839" cy="2434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IMG-20250512-WA01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9619" y="4145692"/>
            <a:ext cx="3237471" cy="2428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6088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902044" y="432485"/>
            <a:ext cx="52639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Беседа «Крымская Весна» организованная Юнармейцами МОБУ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Ушумунской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СОШ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7" name="Рисунок 6" descr="IMG-20250512-WA00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05" y="1362467"/>
            <a:ext cx="3133544" cy="2245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IMG-20250512-WA00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3223" y="1346888"/>
            <a:ext cx="2237512" cy="2399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6293708" y="4425434"/>
            <a:ext cx="57170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Тематический час «Война. Подвиг. Память» организованный Поселенческой библиотекой </a:t>
            </a:r>
            <a:r>
              <a:rPr lang="ru-RU" sz="2400" b="1" dirty="0" err="1" smtClean="0">
                <a:solidFill>
                  <a:srgbClr val="0070C0"/>
                </a:solidFill>
                <a:latin typeface="Monotype Corsiva" pitchFamily="66" charset="0"/>
              </a:rPr>
              <a:t>пгт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. Ушумун</a:t>
            </a:r>
            <a:endParaRPr lang="ru-RU" sz="2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10" name="Рисунок 9" descr="1746668338174.jpg"/>
          <p:cNvPicPr>
            <a:picLocks noChangeAspect="1"/>
          </p:cNvPicPr>
          <p:nvPr/>
        </p:nvPicPr>
        <p:blipFill>
          <a:blip r:embed="rId4"/>
          <a:srcRect t="11236"/>
          <a:stretch>
            <a:fillRect/>
          </a:stretch>
        </p:blipFill>
        <p:spPr>
          <a:xfrm>
            <a:off x="9218509" y="432486"/>
            <a:ext cx="2482689" cy="39047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17466683382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7289" y="432486"/>
            <a:ext cx="2210709" cy="39170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174666833822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957" y="3938552"/>
            <a:ext cx="4670855" cy="2636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04885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57570" y="179858"/>
            <a:ext cx="4044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Цикл бесед «Города- Герои ВОВ»</a:t>
            </a:r>
            <a:endParaRPr lang="ru-RU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17466683381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51" y="592887"/>
            <a:ext cx="4951338" cy="2792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17466683380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1188" y="418290"/>
            <a:ext cx="4090249" cy="30786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1746668338108.jpg"/>
          <p:cNvPicPr>
            <a:picLocks noChangeAspect="1"/>
          </p:cNvPicPr>
          <p:nvPr/>
        </p:nvPicPr>
        <p:blipFill>
          <a:blip r:embed="rId4" cstate="print"/>
          <a:srcRect t="22883" r="8125"/>
          <a:stretch>
            <a:fillRect/>
          </a:stretch>
        </p:blipFill>
        <p:spPr>
          <a:xfrm>
            <a:off x="3175686" y="3312726"/>
            <a:ext cx="5140412" cy="3248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92939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447535" y="308919"/>
            <a:ext cx="3754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Цикл бесед «Дети-Герои ВОВ»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8" name="Рисунок 7" descr="1746668338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901" y="911586"/>
            <a:ext cx="3657599" cy="2753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17466683380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69300" y="1117301"/>
            <a:ext cx="3390900" cy="2553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1746668338060.jpg"/>
          <p:cNvPicPr>
            <a:picLocks noChangeAspect="1"/>
          </p:cNvPicPr>
          <p:nvPr/>
        </p:nvPicPr>
        <p:blipFill>
          <a:blip r:embed="rId4" cstate="print"/>
          <a:srcRect t="29630" b="8889"/>
          <a:stretch>
            <a:fillRect/>
          </a:stretch>
        </p:blipFill>
        <p:spPr>
          <a:xfrm>
            <a:off x="4657165" y="944546"/>
            <a:ext cx="3369236" cy="27511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1746668338032.jpg"/>
          <p:cNvPicPr>
            <a:picLocks noChangeAspect="1"/>
          </p:cNvPicPr>
          <p:nvPr/>
        </p:nvPicPr>
        <p:blipFill>
          <a:blip r:embed="rId5" cstate="print"/>
          <a:srcRect t="19815" r="1477" b="4260"/>
          <a:stretch>
            <a:fillRect/>
          </a:stretch>
        </p:blipFill>
        <p:spPr>
          <a:xfrm>
            <a:off x="3706683" y="3897320"/>
            <a:ext cx="4511480" cy="26177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63739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52481" y="155145"/>
            <a:ext cx="3046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«Животные-Герои ВОВ»</a:t>
            </a:r>
            <a:endParaRPr lang="ru-RU" sz="2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22971" y="2038100"/>
            <a:ext cx="3540769" cy="4086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796" y="630195"/>
            <a:ext cx="4638229" cy="26162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796216" y="469556"/>
            <a:ext cx="39788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Беседа о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земляке,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герое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Советского союза Суворове В.И., в честь которого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названа одна из улиц 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пгт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 Ушумун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96562" y="3373394"/>
            <a:ext cx="53976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Забайкальская железная дорога в годы ВОВ.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8" name="Рисунок 7" descr="IMG-20250512-WA01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966" y="3763056"/>
            <a:ext cx="3657601" cy="27517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041891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9140" y="451708"/>
            <a:ext cx="7430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Патриотический вечер « Я хочу, чтоб не было войны»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IMG-20250512-WA01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454" y="981927"/>
            <a:ext cx="4837730" cy="350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50512-WA0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60" y="1076709"/>
            <a:ext cx="3373395" cy="2308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50512-WA01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2087" y="1483577"/>
            <a:ext cx="3312687" cy="2211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250512-WA014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64" y="3805881"/>
            <a:ext cx="3094071" cy="2248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-20250512-WA013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87349" y="3917091"/>
            <a:ext cx="3075460" cy="2162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47680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73859" y="38734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Мастер класс «Красная гвоздика – символ  победы!» - рисуем шерстью.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3" name="Рисунок 2" descr="17466683379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892" y="1789186"/>
            <a:ext cx="4771309" cy="39196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1746668337949.jpg"/>
          <p:cNvPicPr>
            <a:picLocks noChangeAspect="1"/>
          </p:cNvPicPr>
          <p:nvPr/>
        </p:nvPicPr>
        <p:blipFill>
          <a:blip r:embed="rId3"/>
          <a:srcRect l="11722" t="8828" r="12122" b="16036"/>
          <a:stretch>
            <a:fillRect/>
          </a:stretch>
        </p:blipFill>
        <p:spPr>
          <a:xfrm>
            <a:off x="7030995" y="1655805"/>
            <a:ext cx="3422821" cy="450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7520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7938" y="264392"/>
            <a:ext cx="87323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Изготовление макета боя, посвященного 80-летию Победы. 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3" name="Рисунок 2" descr="IMG-20250513-WA0007.jpg"/>
          <p:cNvPicPr>
            <a:picLocks noChangeAspect="1"/>
          </p:cNvPicPr>
          <p:nvPr/>
        </p:nvPicPr>
        <p:blipFill>
          <a:blip r:embed="rId2">
            <a:lum bright="30000"/>
          </a:blip>
          <a:srcRect t="36216" b="14234"/>
          <a:stretch>
            <a:fillRect/>
          </a:stretch>
        </p:blipFill>
        <p:spPr>
          <a:xfrm>
            <a:off x="919962" y="864973"/>
            <a:ext cx="2885270" cy="25331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671752" y="3175686"/>
            <a:ext cx="410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Стена Памяти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IMG-20250513-WA0039.jpg"/>
          <p:cNvPicPr>
            <a:picLocks noChangeAspect="1"/>
          </p:cNvPicPr>
          <p:nvPr/>
        </p:nvPicPr>
        <p:blipFill>
          <a:blip r:embed="rId3"/>
          <a:srcRect l="15267" t="7498" r="12719"/>
          <a:stretch>
            <a:fillRect/>
          </a:stretch>
        </p:blipFill>
        <p:spPr>
          <a:xfrm>
            <a:off x="2534398" y="3657599"/>
            <a:ext cx="3359775" cy="24342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IMG-20250513-WA0040.jpg"/>
          <p:cNvPicPr>
            <a:picLocks noChangeAspect="1"/>
          </p:cNvPicPr>
          <p:nvPr/>
        </p:nvPicPr>
        <p:blipFill>
          <a:blip r:embed="rId4"/>
          <a:srcRect l="25876" r="27950"/>
          <a:stretch>
            <a:fillRect/>
          </a:stretch>
        </p:blipFill>
        <p:spPr>
          <a:xfrm>
            <a:off x="8291383" y="3336323"/>
            <a:ext cx="2557849" cy="3124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IMG-20250513-WA0049.jpg"/>
          <p:cNvPicPr>
            <a:picLocks noChangeAspect="1"/>
          </p:cNvPicPr>
          <p:nvPr/>
        </p:nvPicPr>
        <p:blipFill>
          <a:blip r:embed="rId5"/>
          <a:srcRect r="14138"/>
          <a:stretch>
            <a:fillRect/>
          </a:stretch>
        </p:blipFill>
        <p:spPr>
          <a:xfrm>
            <a:off x="8327194" y="782026"/>
            <a:ext cx="3547648" cy="2331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IMG-20250513-WA004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161" y="766118"/>
            <a:ext cx="4217747" cy="23803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4298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276335" y="284206"/>
            <a:ext cx="21515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Урок  Победы.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5" name="Рисунок 4" descr="17466683376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33" y="358346"/>
            <a:ext cx="3546389" cy="26597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17466683377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216" y="444842"/>
            <a:ext cx="3393990" cy="25454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174666833765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014" y="951471"/>
            <a:ext cx="3179805" cy="2384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1746668337607.jpg"/>
          <p:cNvPicPr>
            <a:picLocks noChangeAspect="1"/>
          </p:cNvPicPr>
          <p:nvPr/>
        </p:nvPicPr>
        <p:blipFill>
          <a:blip r:embed="rId5"/>
          <a:srcRect l="10017"/>
          <a:stretch>
            <a:fillRect/>
          </a:stretch>
        </p:blipFill>
        <p:spPr>
          <a:xfrm>
            <a:off x="8798012" y="3896542"/>
            <a:ext cx="3137966" cy="2615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174666833775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09452" y="3657600"/>
            <a:ext cx="2020329" cy="2693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174666833774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4662" y="3373395"/>
            <a:ext cx="3237384" cy="3113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4298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13182" y="153182"/>
            <a:ext cx="3285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Автопробег (1 мая).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3" name="Рисунок 2" descr="17466683378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7849" y="429460"/>
            <a:ext cx="3205806" cy="2413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17466683379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81140" y="345990"/>
            <a:ext cx="3397142" cy="25578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1746668337870.jpg"/>
          <p:cNvPicPr>
            <a:picLocks noChangeAspect="1"/>
          </p:cNvPicPr>
          <p:nvPr/>
        </p:nvPicPr>
        <p:blipFill>
          <a:blip r:embed="rId4" cstate="print"/>
          <a:srcRect l="17124"/>
          <a:stretch>
            <a:fillRect/>
          </a:stretch>
        </p:blipFill>
        <p:spPr>
          <a:xfrm>
            <a:off x="4646142" y="667769"/>
            <a:ext cx="2446636" cy="2222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66767" y="2953264"/>
            <a:ext cx="55867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стреча Ретро поезда «Победа» (3 мая).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7" name="Рисунок 6" descr="1746668337815.jpg"/>
          <p:cNvPicPr>
            <a:picLocks noChangeAspect="1"/>
          </p:cNvPicPr>
          <p:nvPr/>
        </p:nvPicPr>
        <p:blipFill>
          <a:blip r:embed="rId5" cstate="print"/>
          <a:srcRect l="17941" t="10811" r="4377" b="12072"/>
          <a:stretch>
            <a:fillRect/>
          </a:stretch>
        </p:blipFill>
        <p:spPr>
          <a:xfrm>
            <a:off x="531340" y="3769450"/>
            <a:ext cx="3206551" cy="28414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174666833779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28454" y="3808968"/>
            <a:ext cx="3632886" cy="27246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174666833782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37221" y="3496962"/>
            <a:ext cx="3258064" cy="2443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4298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779" y="0"/>
            <a:ext cx="65985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Участие в праздничном концерте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посвященном  годовщине Дня победы.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IMG_20250513_1130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089" y="914402"/>
            <a:ext cx="3729468" cy="2805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981567" y="172995"/>
            <a:ext cx="34772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Акция «Свеча Памяти».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7" name="Рисунок 6" descr="IMG_20250513_113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356" y="766118"/>
            <a:ext cx="3723503" cy="27926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IMG_20250513_113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75838" y="3820297"/>
            <a:ext cx="2728783" cy="2728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IMG-20250509-WA01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9438" y="3814377"/>
            <a:ext cx="4114800" cy="24875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4298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3891" y="0"/>
            <a:ext cx="8816088" cy="109975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Экскурсия к памятнику воинам ВОВ, возложение цветов.</a:t>
            </a:r>
            <a:b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</a:b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1746668337501.jpg"/>
          <p:cNvPicPr>
            <a:picLocks noChangeAspect="1"/>
          </p:cNvPicPr>
          <p:nvPr/>
        </p:nvPicPr>
        <p:blipFill>
          <a:blip r:embed="rId2"/>
          <a:srcRect b="25045"/>
          <a:stretch>
            <a:fillRect/>
          </a:stretch>
        </p:blipFill>
        <p:spPr>
          <a:xfrm>
            <a:off x="686832" y="981107"/>
            <a:ext cx="4365417" cy="2454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17466683375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36292" y="840259"/>
            <a:ext cx="3278660" cy="24589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1746668337541.jpg"/>
          <p:cNvPicPr>
            <a:picLocks noChangeAspect="1"/>
          </p:cNvPicPr>
          <p:nvPr/>
        </p:nvPicPr>
        <p:blipFill>
          <a:blip r:embed="rId4"/>
          <a:srcRect l="34460" t="19279" r="18311"/>
          <a:stretch>
            <a:fillRect/>
          </a:stretch>
        </p:blipFill>
        <p:spPr>
          <a:xfrm>
            <a:off x="8495930" y="494271"/>
            <a:ext cx="3341841" cy="32127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174666833756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35" y="3904735"/>
            <a:ext cx="4261707" cy="23972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174666833759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729" y="3842952"/>
            <a:ext cx="3842952" cy="2882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880" y="395416"/>
            <a:ext cx="9200082" cy="926757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Акция «Сирень Победы»</a:t>
            </a:r>
            <a:b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</a:b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-20250515-WA0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1469" y="939021"/>
            <a:ext cx="3991233" cy="22525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IMG-20250515-WA0047.jpg"/>
          <p:cNvPicPr>
            <a:picLocks noChangeAspect="1"/>
          </p:cNvPicPr>
          <p:nvPr/>
        </p:nvPicPr>
        <p:blipFill>
          <a:blip r:embed="rId3"/>
          <a:srcRect l="34509" r="24815"/>
          <a:stretch>
            <a:fillRect/>
          </a:stretch>
        </p:blipFill>
        <p:spPr>
          <a:xfrm>
            <a:off x="4992130" y="1112109"/>
            <a:ext cx="2829698" cy="3926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IMG-20250515-WA0050.jpg"/>
          <p:cNvPicPr>
            <a:picLocks noChangeAspect="1"/>
          </p:cNvPicPr>
          <p:nvPr/>
        </p:nvPicPr>
        <p:blipFill>
          <a:blip r:embed="rId4"/>
          <a:srcRect r="25379"/>
          <a:stretch>
            <a:fillRect/>
          </a:stretch>
        </p:blipFill>
        <p:spPr>
          <a:xfrm>
            <a:off x="8001778" y="1359243"/>
            <a:ext cx="3675357" cy="27797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IMG-20250515-WA00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1157" y="3459893"/>
            <a:ext cx="3984816" cy="2248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880" y="395416"/>
            <a:ext cx="9200082" cy="926757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Альбом памяти «Ветераны боевых действий».</a:t>
            </a:r>
            <a:b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</a:br>
            <a:endParaRPr lang="ru-RU" sz="28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-20250515-WA0035.jpg"/>
          <p:cNvPicPr>
            <a:picLocks noChangeAspect="1"/>
          </p:cNvPicPr>
          <p:nvPr/>
        </p:nvPicPr>
        <p:blipFill>
          <a:blip r:embed="rId2"/>
          <a:srcRect r="18288"/>
          <a:stretch>
            <a:fillRect/>
          </a:stretch>
        </p:blipFill>
        <p:spPr>
          <a:xfrm>
            <a:off x="459232" y="926756"/>
            <a:ext cx="3284865" cy="3015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IMG-20250515-WA00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529" y="1130644"/>
            <a:ext cx="3896496" cy="2922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IMG-20250515-WA00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5903" y="1800996"/>
            <a:ext cx="4106562" cy="30799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459</Words>
  <Application>Microsoft Office PowerPoint</Application>
  <PresentationFormat>Произвольный</PresentationFormat>
  <Paragraphs>55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Экскурсия к памятнику воинам ВОВ, возложение цветов. </vt:lpstr>
      <vt:lpstr>Акция «Сирень Победы» </vt:lpstr>
      <vt:lpstr>Альбом памяти «Ветераны боевых действий».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2021-05-19T16:57:43Z</dcterms:created>
  <dcterms:modified xsi:type="dcterms:W3CDTF">2025-05-15T03:45:46Z</dcterms:modified>
  <dc:languag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3069616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